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9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1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134"/>
    <a:srgbClr val="94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98" autoAdjust="0"/>
  </p:normalViewPr>
  <p:slideViewPr>
    <p:cSldViewPr snapToGrid="0"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0A789-2ED5-49CB-ACFC-107E61A78C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C2AF51-DE7B-4DE5-A6C2-1D651C74CBB7}">
      <dgm:prSet custT="1"/>
      <dgm:spPr>
        <a:solidFill>
          <a:srgbClr val="A30134"/>
        </a:solidFill>
      </dgm:spPr>
      <dgm:t>
        <a:bodyPr/>
        <a:lstStyle/>
        <a:p>
          <a:pPr algn="ctr"/>
          <a:r>
            <a:rPr lang="en-US" sz="1400" b="1" dirty="0">
              <a:latin typeface="Myriad Pro SemiExt" panose="020B0505030403020204" pitchFamily="34" charset="0"/>
            </a:rPr>
            <a:t>Staff</a:t>
          </a:r>
        </a:p>
      </dgm:t>
    </dgm:pt>
    <dgm:pt modelId="{996C704C-EA04-469D-A9D1-73DB75C78051}" type="parTrans" cxnId="{3F7F46D7-B88A-4833-A55D-FB37209C3046}">
      <dgm:prSet/>
      <dgm:spPr/>
      <dgm:t>
        <a:bodyPr/>
        <a:lstStyle/>
        <a:p>
          <a:endParaRPr lang="en-US"/>
        </a:p>
      </dgm:t>
    </dgm:pt>
    <dgm:pt modelId="{A37E1C55-CA19-418B-94C9-E8A249253976}" type="sibTrans" cxnId="{3F7F46D7-B88A-4833-A55D-FB37209C3046}">
      <dgm:prSet/>
      <dgm:spPr/>
      <dgm:t>
        <a:bodyPr/>
        <a:lstStyle/>
        <a:p>
          <a:endParaRPr lang="en-US"/>
        </a:p>
      </dgm:t>
    </dgm:pt>
    <dgm:pt modelId="{34C13013-3008-4413-998C-2046C5CFC57E}" type="pres">
      <dgm:prSet presAssocID="{2430A789-2ED5-49CB-ACFC-107E61A78C2A}" presName="linear" presStyleCnt="0">
        <dgm:presLayoutVars>
          <dgm:animLvl val="lvl"/>
          <dgm:resizeHandles val="exact"/>
        </dgm:presLayoutVars>
      </dgm:prSet>
      <dgm:spPr/>
    </dgm:pt>
    <dgm:pt modelId="{7BBB5894-6F86-42AF-A3BF-A1C188637FE1}" type="pres">
      <dgm:prSet presAssocID="{BCC2AF51-DE7B-4DE5-A6C2-1D651C74CBB7}" presName="parentText" presStyleLbl="node1" presStyleIdx="0" presStyleCnt="1" custAng="0" custLinFactNeighborX="-5652" custLinFactNeighborY="-1200">
        <dgm:presLayoutVars>
          <dgm:chMax val="0"/>
          <dgm:bulletEnabled val="1"/>
        </dgm:presLayoutVars>
      </dgm:prSet>
      <dgm:spPr/>
    </dgm:pt>
  </dgm:ptLst>
  <dgm:cxnLst>
    <dgm:cxn modelId="{ACAB256E-C2E9-4C37-9980-D4C805E17677}" type="presOf" srcId="{BCC2AF51-DE7B-4DE5-A6C2-1D651C74CBB7}" destId="{7BBB5894-6F86-42AF-A3BF-A1C188637FE1}" srcOrd="0" destOrd="0" presId="urn:microsoft.com/office/officeart/2005/8/layout/vList2"/>
    <dgm:cxn modelId="{3F7F46D7-B88A-4833-A55D-FB37209C3046}" srcId="{2430A789-2ED5-49CB-ACFC-107E61A78C2A}" destId="{BCC2AF51-DE7B-4DE5-A6C2-1D651C74CBB7}" srcOrd="0" destOrd="0" parTransId="{996C704C-EA04-469D-A9D1-73DB75C78051}" sibTransId="{A37E1C55-CA19-418B-94C9-E8A249253976}"/>
    <dgm:cxn modelId="{1A249BE1-3018-4344-AE0D-B5DEE779C372}" type="presOf" srcId="{2430A789-2ED5-49CB-ACFC-107E61A78C2A}" destId="{34C13013-3008-4413-998C-2046C5CFC57E}" srcOrd="0" destOrd="0" presId="urn:microsoft.com/office/officeart/2005/8/layout/vList2"/>
    <dgm:cxn modelId="{DFAD29B3-BFB2-4155-8C7E-FDD134889955}" type="presParOf" srcId="{34C13013-3008-4413-998C-2046C5CFC57E}" destId="{7BBB5894-6F86-42AF-A3BF-A1C188637F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03BEB-F95C-4D84-A935-C5806870F5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41EFC9-9FBA-47A3-89ED-14B7078AACA9}">
      <dgm:prSet custT="1"/>
      <dgm:spPr>
        <a:solidFill>
          <a:srgbClr val="A30134"/>
        </a:solidFill>
      </dgm:spPr>
      <dgm:t>
        <a:bodyPr/>
        <a:lstStyle/>
        <a:p>
          <a:pPr algn="ctr"/>
          <a:r>
            <a:rPr lang="en-US" sz="1400" b="1" dirty="0">
              <a:latin typeface="Myriad Pro SemiExt" panose="020B0505030403020204" pitchFamily="34" charset="0"/>
            </a:rPr>
            <a:t>Governing Body</a:t>
          </a:r>
          <a:endParaRPr lang="en-US" sz="1400" dirty="0">
            <a:latin typeface="Myriad Pro SemiExt" panose="020B0505030403020204" pitchFamily="34" charset="0"/>
          </a:endParaRPr>
        </a:p>
      </dgm:t>
    </dgm:pt>
    <dgm:pt modelId="{EC82CD89-CEA1-4277-97BD-1518C5BE078B}" type="parTrans" cxnId="{B286B0A9-3652-425A-8420-17DBBCB9F134}">
      <dgm:prSet/>
      <dgm:spPr/>
      <dgm:t>
        <a:bodyPr/>
        <a:lstStyle/>
        <a:p>
          <a:endParaRPr lang="en-US"/>
        </a:p>
      </dgm:t>
    </dgm:pt>
    <dgm:pt modelId="{DD2C17CE-3B83-4456-9C20-CCD5C89353A3}" type="sibTrans" cxnId="{B286B0A9-3652-425A-8420-17DBBCB9F134}">
      <dgm:prSet/>
      <dgm:spPr/>
      <dgm:t>
        <a:bodyPr/>
        <a:lstStyle/>
        <a:p>
          <a:endParaRPr lang="en-US"/>
        </a:p>
      </dgm:t>
    </dgm:pt>
    <dgm:pt modelId="{F62EAE64-D87E-4180-A48D-9F802E147722}" type="pres">
      <dgm:prSet presAssocID="{D0803BEB-F95C-4D84-A935-C5806870F5DA}" presName="linear" presStyleCnt="0">
        <dgm:presLayoutVars>
          <dgm:animLvl val="lvl"/>
          <dgm:resizeHandles val="exact"/>
        </dgm:presLayoutVars>
      </dgm:prSet>
      <dgm:spPr/>
    </dgm:pt>
    <dgm:pt modelId="{2A070B03-6115-4EC3-8CE7-EB7E3CAEBB31}" type="pres">
      <dgm:prSet presAssocID="{7F41EFC9-9FBA-47A3-89ED-14B7078AACA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B61A947-4ADE-44EA-AEA9-EF01B24010BF}" type="presOf" srcId="{D0803BEB-F95C-4D84-A935-C5806870F5DA}" destId="{F62EAE64-D87E-4180-A48D-9F802E147722}" srcOrd="0" destOrd="0" presId="urn:microsoft.com/office/officeart/2005/8/layout/vList2"/>
    <dgm:cxn modelId="{F14B6A59-2386-4036-91B5-B32B6668D851}" type="presOf" srcId="{7F41EFC9-9FBA-47A3-89ED-14B7078AACA9}" destId="{2A070B03-6115-4EC3-8CE7-EB7E3CAEBB31}" srcOrd="0" destOrd="0" presId="urn:microsoft.com/office/officeart/2005/8/layout/vList2"/>
    <dgm:cxn modelId="{B286B0A9-3652-425A-8420-17DBBCB9F134}" srcId="{D0803BEB-F95C-4D84-A935-C5806870F5DA}" destId="{7F41EFC9-9FBA-47A3-89ED-14B7078AACA9}" srcOrd="0" destOrd="0" parTransId="{EC82CD89-CEA1-4277-97BD-1518C5BE078B}" sibTransId="{DD2C17CE-3B83-4456-9C20-CCD5C89353A3}"/>
    <dgm:cxn modelId="{B00F3818-CE92-4E0C-AE03-32A70AC9811A}" type="presParOf" srcId="{F62EAE64-D87E-4180-A48D-9F802E147722}" destId="{2A070B03-6115-4EC3-8CE7-EB7E3CAEBB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0A789-2ED5-49CB-ACFC-107E61A78C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13013-3008-4413-998C-2046C5CFC57E}" type="pres">
      <dgm:prSet presAssocID="{2430A789-2ED5-49CB-ACFC-107E61A78C2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A249BE1-3018-4344-AE0D-B5DEE779C372}" type="presOf" srcId="{2430A789-2ED5-49CB-ACFC-107E61A78C2A}" destId="{34C13013-3008-4413-998C-2046C5CFC5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03BEB-F95C-4D84-A935-C5806870F5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EAE64-D87E-4180-A48D-9F802E147722}" type="pres">
      <dgm:prSet presAssocID="{D0803BEB-F95C-4D84-A935-C5806870F5D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9B61A947-4ADE-44EA-AEA9-EF01B24010BF}" type="presOf" srcId="{D0803BEB-F95C-4D84-A935-C5806870F5DA}" destId="{F62EAE64-D87E-4180-A48D-9F802E1477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30A789-2ED5-49CB-ACFC-107E61A78C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13013-3008-4413-998C-2046C5CFC57E}" type="pres">
      <dgm:prSet presAssocID="{2430A789-2ED5-49CB-ACFC-107E61A78C2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A249BE1-3018-4344-AE0D-B5DEE779C372}" type="presOf" srcId="{2430A789-2ED5-49CB-ACFC-107E61A78C2A}" destId="{34C13013-3008-4413-998C-2046C5CFC5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803BEB-F95C-4D84-A935-C5806870F5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EAE64-D87E-4180-A48D-9F802E147722}" type="pres">
      <dgm:prSet presAssocID="{D0803BEB-F95C-4D84-A935-C5806870F5D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9B61A947-4ADE-44EA-AEA9-EF01B24010BF}" type="presOf" srcId="{D0803BEB-F95C-4D84-A935-C5806870F5DA}" destId="{F62EAE64-D87E-4180-A48D-9F802E1477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B5894-6F86-42AF-A3BF-A1C188637FE1}">
      <dsp:nvSpPr>
        <dsp:cNvPr id="0" name=""/>
        <dsp:cNvSpPr/>
      </dsp:nvSpPr>
      <dsp:spPr>
        <a:xfrm>
          <a:off x="0" y="3165"/>
          <a:ext cx="1666130" cy="449280"/>
        </a:xfrm>
        <a:prstGeom prst="roundRect">
          <a:avLst/>
        </a:prstGeom>
        <a:solidFill>
          <a:srgbClr val="A301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Myriad Pro SemiExt" panose="020B0505030403020204" pitchFamily="34" charset="0"/>
            </a:rPr>
            <a:t>Staff</a:t>
          </a:r>
        </a:p>
      </dsp:txBody>
      <dsp:txXfrm>
        <a:off x="21932" y="25097"/>
        <a:ext cx="1622266" cy="40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70B03-6115-4EC3-8CE7-EB7E3CAEBB31}">
      <dsp:nvSpPr>
        <dsp:cNvPr id="0" name=""/>
        <dsp:cNvSpPr/>
      </dsp:nvSpPr>
      <dsp:spPr>
        <a:xfrm>
          <a:off x="0" y="1444"/>
          <a:ext cx="1666130" cy="449280"/>
        </a:xfrm>
        <a:prstGeom prst="roundRect">
          <a:avLst/>
        </a:prstGeom>
        <a:solidFill>
          <a:srgbClr val="A301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Myriad Pro SemiExt" panose="020B0505030403020204" pitchFamily="34" charset="0"/>
            </a:rPr>
            <a:t>Governing Body</a:t>
          </a:r>
          <a:endParaRPr lang="en-US" sz="1400" kern="1200" dirty="0">
            <a:latin typeface="Myriad Pro SemiExt" panose="020B0505030403020204" pitchFamily="34" charset="0"/>
          </a:endParaRPr>
        </a:p>
      </dsp:txBody>
      <dsp:txXfrm>
        <a:off x="21932" y="23376"/>
        <a:ext cx="1622266" cy="405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50969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9993" indent="-169993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does this basic diagram mean to you?</a:t>
            </a:r>
          </a:p>
          <a:p>
            <a:pPr marL="169993" indent="-169993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993" indent="-169993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were using it to explain council-manager government, what would you say?</a:t>
            </a:r>
          </a:p>
          <a:p>
            <a:pPr marL="169993" indent="-169993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993" indent="-169993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 that managing the gap/working the bridge is an accepted cm responsibility.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6657" indent="-226657">
              <a:buFont typeface="+mj-lt"/>
              <a:buAutoNum type="arabicPeriod"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0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391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7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63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Font typeface="+mj-lt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0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15ACBEF2-4901-4AC8-9EC6-FDCAB8F624F7}"/>
              </a:ext>
            </a:extLst>
          </p:cNvPr>
          <p:cNvSpPr txBox="1">
            <a:spLocks/>
          </p:cNvSpPr>
          <p:nvPr/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buClr>
                <a:srgbClr val="000000"/>
              </a:buClr>
              <a:buSzPts val="5200"/>
            </a:pPr>
            <a:r>
              <a:rPr lang="en-US" sz="5400" dirty="0">
                <a:solidFill>
                  <a:schemeClr val="bg1"/>
                </a:solidFill>
                <a:latin typeface="Myriad Pro SemiExt" panose="020B0505030403020204" pitchFamily="34" charset="0"/>
              </a:rPr>
              <a:t>High Performing</a:t>
            </a:r>
          </a:p>
          <a:p>
            <a:pPr lvl="0" algn="ctr">
              <a:buClr>
                <a:srgbClr val="000000"/>
              </a:buClr>
              <a:buSzPts val="5200"/>
            </a:pPr>
            <a:r>
              <a:rPr lang="en-US" sz="5400" dirty="0">
                <a:solidFill>
                  <a:schemeClr val="bg1"/>
                </a:solidFill>
                <a:latin typeface="Myriad Pro SemiExt" panose="020B0505030403020204" pitchFamily="34" charset="0"/>
              </a:rPr>
              <a:t>Governance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SemiExt" panose="020B0505030403020204" pitchFamily="34" charset="0"/>
              <a:sym typeface="PT Sans"/>
            </a:endParaRPr>
          </a:p>
        </p:txBody>
      </p:sp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AABBDA0E-D47D-4EF1-B9E9-7A27ACB17848}"/>
              </a:ext>
            </a:extLst>
          </p:cNvPr>
          <p:cNvSpPr txBox="1">
            <a:spLocks/>
          </p:cNvSpPr>
          <p:nvPr/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r>
              <a:rPr lang="en-US" sz="2800" dirty="0">
                <a:solidFill>
                  <a:schemeClr val="bg1"/>
                </a:solidFill>
                <a:latin typeface="Myriad Pro SemiExt" panose="020B0505030403020204" pitchFamily="34" charset="0"/>
              </a:rPr>
              <a:t>Bridging the Gap between Political Acceptability and Administrative Sustainability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D9D9D9"/>
              </a:solidFill>
              <a:effectLst/>
              <a:uLnTx/>
              <a:uFillTx/>
              <a:latin typeface="Myriad Pro SemiExt" panose="020B0505030403020204" pitchFamily="34" charset="0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85893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EFC59D-3658-4BB4-9D84-7ED8BC1E84EC}"/>
              </a:ext>
            </a:extLst>
          </p:cNvPr>
          <p:cNvSpPr/>
          <p:nvPr/>
        </p:nvSpPr>
        <p:spPr>
          <a:xfrm>
            <a:off x="485934" y="566636"/>
            <a:ext cx="20714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yriad Pro SemiExt" panose="020B0505030403020204" pitchFamily="34" charset="0"/>
              </a:rPr>
              <a:t>Summary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218624-BAEA-40D9-B0AB-3C869DDF6B3E}"/>
              </a:ext>
            </a:extLst>
          </p:cNvPr>
          <p:cNvSpPr/>
          <p:nvPr/>
        </p:nvSpPr>
        <p:spPr>
          <a:xfrm>
            <a:off x="524115" y="1284346"/>
            <a:ext cx="8129239" cy="469744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Bridging the gap is essential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Cups matter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Good politics is </a:t>
            </a:r>
            <a:r>
              <a:rPr lang="en-US" sz="2000">
                <a:solidFill>
                  <a:schemeClr val="bg1"/>
                </a:solidFill>
                <a:latin typeface="Myriad Pro SemiExt" panose="020B0505030403020204" pitchFamily="34" charset="0"/>
              </a:rPr>
              <a:t>about values, </a:t>
            </a: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not right answers – stories matter (convey values)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Do not ignore any value over time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Democratic process is “messy”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Myriad Pro SemiExt" panose="020B0505030403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Myriad Pro SemiExt" panose="020B0505030403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Politics/administration = ways of thinking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Role of translator/bridge builder is critical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Aligning governing body/staff expectations is crucial</a:t>
            </a:r>
          </a:p>
          <a:p>
            <a:pPr marL="3429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yriad Pro SemiExt" panose="020B0505030403020204" pitchFamily="34" charset="0"/>
              </a:rPr>
              <a:t>Difference between “representative” and “trustee"</a:t>
            </a:r>
          </a:p>
        </p:txBody>
      </p:sp>
    </p:spTree>
    <p:extLst>
      <p:ext uri="{BB962C8B-B14F-4D97-AF65-F5344CB8AC3E}">
        <p14:creationId xmlns:p14="http://schemas.microsoft.com/office/powerpoint/2010/main" val="258346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2800" dirty="0">
                <a:latin typeface="Myriad Pro SemiExt" panose="020B0505030403020204" pitchFamily="34" charset="0"/>
              </a:rPr>
              <a:t>John Nalbandian</a:t>
            </a:r>
            <a:br>
              <a:rPr lang="en-US" sz="2800" dirty="0"/>
            </a:br>
            <a:r>
              <a:rPr lang="en" dirty="0"/>
              <a:t>	</a:t>
            </a:r>
            <a:endParaRPr dirty="0"/>
          </a:p>
        </p:txBody>
      </p:sp>
      <p:sp>
        <p:nvSpPr>
          <p:cNvPr id="4" name="Google Shape;77;p17"/>
          <p:cNvSpPr txBox="1">
            <a:spLocks/>
          </p:cNvSpPr>
          <p:nvPr/>
        </p:nvSpPr>
        <p:spPr>
          <a:xfrm>
            <a:off x="311700" y="1210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>
                <a:latin typeface="Myriad Pro SemiExt" panose="020B0505030403020204" pitchFamily="34" charset="0"/>
              </a:rPr>
              <a:t>University of Kansas</a:t>
            </a:r>
          </a:p>
          <a:p>
            <a:r>
              <a:rPr lang="en-US" sz="1800" dirty="0">
                <a:latin typeface="Myriad Pro SemiExt" panose="020B0505030403020204" pitchFamily="34" charset="0"/>
              </a:rPr>
              <a:t>Nalband@ku.edu</a:t>
            </a:r>
            <a:endParaRPr lang="it-IT" sz="1800" dirty="0">
              <a:latin typeface="Myriad Pro SemiExt" panose="020B0505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4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rgbClr val="A30134"/>
                </a:solidFill>
                <a:latin typeface="Myriad Pro SemiExt" panose="020B0505030403020204" pitchFamily="34" charset="0"/>
              </a:rPr>
              <a:t>Outline</a:t>
            </a:r>
            <a:endParaRPr b="1" dirty="0">
              <a:solidFill>
                <a:srgbClr val="A30134"/>
              </a:solidFill>
              <a:latin typeface="Myriad Pro SemiExt" panose="020B050503040302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A gap exists and is growing between what is politically acceptable and administratively sustainable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Myriad Pro SemiExt" panose="020B0505030403020204" pitchFamily="34" charset="0"/>
              </a:rPr>
              <a:t>Bridging the gap requires political astuteness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Understanding that politics involves choices among conflicting values – no value profile is best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Politics and administration involve more than different behaviors; they are different ways of thinking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Identify bridge building, translating and aligning roles for chief administrative officers and upper level staff (electeds value added)</a:t>
            </a:r>
            <a:endParaRPr dirty="0">
              <a:latin typeface="Myriad Pro SemiExt" panose="020B0505030403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71EB14-4ACC-4182-81AF-6BDDDE149508}"/>
              </a:ext>
            </a:extLst>
          </p:cNvPr>
          <p:cNvSpPr/>
          <p:nvPr/>
        </p:nvSpPr>
        <p:spPr>
          <a:xfrm>
            <a:off x="428625" y="1134667"/>
            <a:ext cx="3276600" cy="1143000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Myriad Pro SemiExt" panose="020B0505030403020204" pitchFamily="34" charset="0"/>
              </a:rPr>
              <a:t>Governing Body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76B73D-FBE0-4A54-87B2-716257EE1685}"/>
              </a:ext>
            </a:extLst>
          </p:cNvPr>
          <p:cNvSpPr/>
          <p:nvPr/>
        </p:nvSpPr>
        <p:spPr>
          <a:xfrm>
            <a:off x="504825" y="4581525"/>
            <a:ext cx="3276600" cy="1143000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Myriad Pro SemiExt" panose="020B0505030403020204" pitchFamily="34" charset="0"/>
              </a:rPr>
              <a:t>Staff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21DBD92-8BE9-41EF-AA20-FB23FD5316B1}"/>
              </a:ext>
            </a:extLst>
          </p:cNvPr>
          <p:cNvSpPr/>
          <p:nvPr/>
        </p:nvSpPr>
        <p:spPr>
          <a:xfrm>
            <a:off x="1343025" y="2828925"/>
            <a:ext cx="1447800" cy="1174750"/>
          </a:xfrm>
          <a:prstGeom prst="ellipse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Myriad Pro SemiExt" panose="020B0505030403020204" pitchFamily="34" charset="0"/>
              </a:rPr>
              <a:t>City</a:t>
            </a:r>
          </a:p>
          <a:p>
            <a:pPr algn="ctr"/>
            <a:r>
              <a:rPr lang="en-US" dirty="0">
                <a:latin typeface="Myriad Pro SemiExt" panose="020B0505030403020204" pitchFamily="34" charset="0"/>
              </a:rPr>
              <a:t>Manager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78E7DDF-6785-42A0-A063-F072B27A714C}"/>
              </a:ext>
            </a:extLst>
          </p:cNvPr>
          <p:cNvCxnSpPr>
            <a:stCxn id="3" idx="2"/>
            <a:endCxn id="5" idx="0"/>
          </p:cNvCxnSpPr>
          <p:nvPr/>
        </p:nvCxnSpPr>
        <p:spPr>
          <a:xfrm>
            <a:off x="2066925" y="2277667"/>
            <a:ext cx="0" cy="55125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43E3F3-8691-499E-8BED-7A03DC5D3AB6}"/>
              </a:ext>
            </a:extLst>
          </p:cNvPr>
          <p:cNvCxnSpPr>
            <a:stCxn id="5" idx="4"/>
          </p:cNvCxnSpPr>
          <p:nvPr/>
        </p:nvCxnSpPr>
        <p:spPr>
          <a:xfrm>
            <a:off x="2066925" y="4003675"/>
            <a:ext cx="12700" cy="5707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976D510-F057-4252-B262-5BD921589885}"/>
              </a:ext>
            </a:extLst>
          </p:cNvPr>
          <p:cNvSpPr txBox="1"/>
          <p:nvPr/>
        </p:nvSpPr>
        <p:spPr>
          <a:xfrm>
            <a:off x="4114799" y="2112109"/>
            <a:ext cx="4724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yriad Pro SemiExt" panose="020B0505030403020204" pitchFamily="34" charset="0"/>
              </a:rPr>
              <a:t>Have you considered whether the length and width of the line might make a difference in the relationship between the two arenas?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1568773-3CC6-414A-B3DA-CB7BE30E9BE3}"/>
              </a:ext>
            </a:extLst>
          </p:cNvPr>
          <p:cNvSpPr/>
          <p:nvPr/>
        </p:nvSpPr>
        <p:spPr>
          <a:xfrm>
            <a:off x="456057" y="625589"/>
            <a:ext cx="3276600" cy="663575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Myriad Pro SemiExt" panose="020B0505030403020204" pitchFamily="34" charset="0"/>
              </a:rPr>
              <a:t>Governing Body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62290E-B12C-4079-BACD-FBBDF925C25E}"/>
              </a:ext>
            </a:extLst>
          </p:cNvPr>
          <p:cNvSpPr/>
          <p:nvPr/>
        </p:nvSpPr>
        <p:spPr>
          <a:xfrm>
            <a:off x="473937" y="5662653"/>
            <a:ext cx="3276600" cy="639762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Myriad Pro SemiExt" panose="020B0505030403020204" pitchFamily="34" charset="0"/>
              </a:rPr>
              <a:t>Staff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EF03FA-8883-4AA6-A39A-60D7ACA3087D}"/>
              </a:ext>
            </a:extLst>
          </p:cNvPr>
          <p:cNvSpPr/>
          <p:nvPr/>
        </p:nvSpPr>
        <p:spPr>
          <a:xfrm>
            <a:off x="1762125" y="3237341"/>
            <a:ext cx="609600" cy="513341"/>
          </a:xfrm>
          <a:prstGeom prst="ellipse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Myriad Pro SemiExt" panose="020B0505030403020204" pitchFamily="34" charset="0"/>
              </a:rPr>
              <a:t>CM</a:t>
            </a:r>
            <a:endParaRPr lang="en-US" sz="1100" dirty="0">
              <a:latin typeface="Myriad Pro SemiExt" panose="020B0505030403020204" pitchFamily="34" charset="0"/>
            </a:endParaRPr>
          </a:p>
        </p:txBody>
      </p:sp>
      <p:sp>
        <p:nvSpPr>
          <p:cNvPr id="12" name="Up-Down Arrow 51">
            <a:extLst>
              <a:ext uri="{FF2B5EF4-FFF2-40B4-BE49-F238E27FC236}">
                <a16:creationId xmlns:a16="http://schemas.microsoft.com/office/drawing/2014/main" id="{F7C52F80-2210-4086-8575-CB6B7E51437C}"/>
              </a:ext>
            </a:extLst>
          </p:cNvPr>
          <p:cNvSpPr/>
          <p:nvPr/>
        </p:nvSpPr>
        <p:spPr>
          <a:xfrm>
            <a:off x="1627245" y="1305541"/>
            <a:ext cx="892307" cy="1921460"/>
          </a:xfrm>
          <a:prstGeom prst="upDownArrow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-Down Arrow 52">
            <a:extLst>
              <a:ext uri="{FF2B5EF4-FFF2-40B4-BE49-F238E27FC236}">
                <a16:creationId xmlns:a16="http://schemas.microsoft.com/office/drawing/2014/main" id="{FC574A68-F4F5-467D-A10D-9D55DDD3FF9F}"/>
              </a:ext>
            </a:extLst>
          </p:cNvPr>
          <p:cNvSpPr/>
          <p:nvPr/>
        </p:nvSpPr>
        <p:spPr>
          <a:xfrm>
            <a:off x="1662556" y="3770003"/>
            <a:ext cx="850391" cy="1877703"/>
          </a:xfrm>
          <a:prstGeom prst="upDownArrow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rrow: Down 47">
            <a:extLst>
              <a:ext uri="{FF2B5EF4-FFF2-40B4-BE49-F238E27FC236}">
                <a16:creationId xmlns:a16="http://schemas.microsoft.com/office/drawing/2014/main" id="{82C8B7B7-E3F0-4E28-ABB7-3D7F0ABCF5E7}"/>
              </a:ext>
            </a:extLst>
          </p:cNvPr>
          <p:cNvSpPr/>
          <p:nvPr/>
        </p:nvSpPr>
        <p:spPr>
          <a:xfrm>
            <a:off x="4171478" y="1653736"/>
            <a:ext cx="445484" cy="1715360"/>
          </a:xfrm>
          <a:prstGeom prst="downArrow">
            <a:avLst/>
          </a:prstGeom>
          <a:solidFill>
            <a:srgbClr val="A30134"/>
          </a:solidFill>
          <a:ln>
            <a:solidFill>
              <a:srgbClr val="A30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CEAA3032-DA9A-40F1-8440-D3B38471C776}"/>
              </a:ext>
            </a:extLst>
          </p:cNvPr>
          <p:cNvSpPr/>
          <p:nvPr/>
        </p:nvSpPr>
        <p:spPr>
          <a:xfrm rot="10800000">
            <a:off x="4171478" y="3110771"/>
            <a:ext cx="419198" cy="1214943"/>
          </a:xfrm>
          <a:prstGeom prst="downArrow">
            <a:avLst/>
          </a:prstGeom>
          <a:solidFill>
            <a:srgbClr val="A30134"/>
          </a:solidFill>
          <a:ln>
            <a:solidFill>
              <a:srgbClr val="A30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FC0D9354-324A-4D51-B5FF-F5C6A2237B1B}"/>
              </a:ext>
            </a:extLst>
          </p:cNvPr>
          <p:cNvSpPr/>
          <p:nvPr/>
        </p:nvSpPr>
        <p:spPr>
          <a:xfrm rot="10800000">
            <a:off x="3963925" y="3304664"/>
            <a:ext cx="34289" cy="11476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57FD4B0-B0C8-4BF9-8634-F42A86B3F904}"/>
              </a:ext>
            </a:extLst>
          </p:cNvPr>
          <p:cNvSpPr/>
          <p:nvPr/>
        </p:nvSpPr>
        <p:spPr>
          <a:xfrm>
            <a:off x="2959965" y="3118712"/>
            <a:ext cx="2756993" cy="2291487"/>
          </a:xfrm>
          <a:prstGeom prst="ellipse">
            <a:avLst/>
          </a:prstGeom>
          <a:solidFill>
            <a:schemeClr val="tx2">
              <a:alpha val="25000"/>
            </a:schemeClr>
          </a:solidFill>
          <a:ln w="126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DB1365-4C35-4793-8DE6-A37A45B06231}"/>
              </a:ext>
            </a:extLst>
          </p:cNvPr>
          <p:cNvSpPr/>
          <p:nvPr/>
        </p:nvSpPr>
        <p:spPr>
          <a:xfrm>
            <a:off x="2959965" y="1034314"/>
            <a:ext cx="2834404" cy="2296514"/>
          </a:xfrm>
          <a:prstGeom prst="ellipse">
            <a:avLst/>
          </a:prstGeom>
          <a:solidFill>
            <a:schemeClr val="tx2">
              <a:alpha val="25000"/>
            </a:schemeClr>
          </a:solidFill>
          <a:ln w="126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168CFD25-27B0-406A-A854-DBED81AD8C56}"/>
              </a:ext>
            </a:extLst>
          </p:cNvPr>
          <p:cNvSpPr/>
          <p:nvPr/>
        </p:nvSpPr>
        <p:spPr>
          <a:xfrm rot="10800000">
            <a:off x="4145192" y="1590219"/>
            <a:ext cx="34289" cy="152055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aphicFrame>
        <p:nvGraphicFramePr>
          <p:cNvPr id="40" name="Content Placeholder 7">
            <a:extLst>
              <a:ext uri="{FF2B5EF4-FFF2-40B4-BE49-F238E27FC236}">
                <a16:creationId xmlns:a16="http://schemas.microsoft.com/office/drawing/2014/main" id="{569099E0-4542-4B7B-B97B-20094264B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631949"/>
              </p:ext>
            </p:extLst>
          </p:nvPr>
        </p:nvGraphicFramePr>
        <p:xfrm>
          <a:off x="3545082" y="4299890"/>
          <a:ext cx="1666130" cy="46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9" name="Diagram 38">
            <a:extLst>
              <a:ext uri="{FF2B5EF4-FFF2-40B4-BE49-F238E27FC236}">
                <a16:creationId xmlns:a16="http://schemas.microsoft.com/office/drawing/2014/main" id="{7DA89F08-0F39-41C0-A6D4-A8978FCE4D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9932598"/>
              </p:ext>
            </p:extLst>
          </p:nvPr>
        </p:nvGraphicFramePr>
        <p:xfrm>
          <a:off x="3545082" y="1244041"/>
          <a:ext cx="1666130" cy="45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99D83104-58DA-4019-B845-E7C38429C6EE}"/>
              </a:ext>
            </a:extLst>
          </p:cNvPr>
          <p:cNvSpPr txBox="1"/>
          <p:nvPr/>
        </p:nvSpPr>
        <p:spPr>
          <a:xfrm>
            <a:off x="315317" y="2994571"/>
            <a:ext cx="2127038" cy="523220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yriad Pro SemiExt" panose="020B0505030403020204" pitchFamily="34" charset="0"/>
              </a:rPr>
              <a:t>Community and third parties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E7A3CE-8B84-49C1-BF80-A0308F45DC86}"/>
              </a:ext>
            </a:extLst>
          </p:cNvPr>
          <p:cNvSpPr txBox="1"/>
          <p:nvPr/>
        </p:nvSpPr>
        <p:spPr>
          <a:xfrm>
            <a:off x="6329874" y="3013770"/>
            <a:ext cx="2400300" cy="523220"/>
          </a:xfrm>
          <a:prstGeom prst="rect">
            <a:avLst/>
          </a:prstGeom>
          <a:solidFill>
            <a:srgbClr val="949B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yriad Pro SemiExt" panose="020B0505030403020204" pitchFamily="34" charset="0"/>
              </a:rPr>
              <a:t>Community and third parties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9DB37D0-EC32-459E-8AF5-740AD29521FF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2442355" y="2593634"/>
            <a:ext cx="1684499" cy="662547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46E9FB4-D450-4C5E-94FC-A983CB80CC9C}"/>
              </a:ext>
            </a:extLst>
          </p:cNvPr>
          <p:cNvCxnSpPr>
            <a:cxnSpLocks/>
            <a:stCxn id="42" idx="1"/>
          </p:cNvCxnSpPr>
          <p:nvPr/>
        </p:nvCxnSpPr>
        <p:spPr>
          <a:xfrm flipH="1">
            <a:off x="4834053" y="3275380"/>
            <a:ext cx="1495821" cy="691447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61C8DB9-35C0-4010-BBB4-C65A0914D102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4496096" y="2340064"/>
            <a:ext cx="1833778" cy="935316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row: Down 45">
            <a:extLst>
              <a:ext uri="{FF2B5EF4-FFF2-40B4-BE49-F238E27FC236}">
                <a16:creationId xmlns:a16="http://schemas.microsoft.com/office/drawing/2014/main" id="{17367DFA-0B04-4A14-8D50-DF2BDB113720}"/>
              </a:ext>
            </a:extLst>
          </p:cNvPr>
          <p:cNvSpPr/>
          <p:nvPr/>
        </p:nvSpPr>
        <p:spPr>
          <a:xfrm>
            <a:off x="4649881" y="1678791"/>
            <a:ext cx="150233" cy="15392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A43F9950-514C-41B6-89FB-A061ED1FC03C}"/>
              </a:ext>
            </a:extLst>
          </p:cNvPr>
          <p:cNvSpPr/>
          <p:nvPr/>
        </p:nvSpPr>
        <p:spPr>
          <a:xfrm rot="10800000">
            <a:off x="4649725" y="3152264"/>
            <a:ext cx="34289" cy="11476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3AE0E00-D696-4A16-A410-ADDCFA5C4546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4709772" y="2068088"/>
            <a:ext cx="1620102" cy="1207292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82ECB56-997B-4F25-8AC4-4B97800E7A59}"/>
              </a:ext>
            </a:extLst>
          </p:cNvPr>
          <p:cNvSpPr/>
          <p:nvPr/>
        </p:nvSpPr>
        <p:spPr>
          <a:xfrm>
            <a:off x="3593889" y="3035156"/>
            <a:ext cx="1577897" cy="450106"/>
          </a:xfrm>
          <a:prstGeom prst="ellipse">
            <a:avLst/>
          </a:prstGeom>
          <a:solidFill>
            <a:srgbClr val="A3013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Myriad Pro SemiExt" panose="020B0505030403020204" pitchFamily="34" charset="0"/>
              </a:rPr>
              <a:t>CM</a:t>
            </a:r>
            <a:endParaRPr lang="en-US" sz="1350" b="1" dirty="0">
              <a:latin typeface="Myriad Pro SemiExt" panose="020B050503040302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9B67C6-7DC0-46C6-BF6A-D322EAFB38E1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2442355" y="1947579"/>
            <a:ext cx="1836650" cy="1308602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4247494-FAFA-4A40-948C-BBFEF005DF10}"/>
              </a:ext>
            </a:extLst>
          </p:cNvPr>
          <p:cNvSpPr txBox="1"/>
          <p:nvPr/>
        </p:nvSpPr>
        <p:spPr>
          <a:xfrm>
            <a:off x="6708503" y="1706597"/>
            <a:ext cx="1650414" cy="646331"/>
          </a:xfrm>
          <a:prstGeom prst="rect">
            <a:avLst/>
          </a:prstGeom>
          <a:solidFill>
            <a:srgbClr val="A301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Myriad Pro SemiExt" panose="020B0505030403020204" pitchFamily="34" charset="0"/>
              </a:rPr>
              <a:t>Political</a:t>
            </a:r>
            <a:r>
              <a:rPr lang="en-US" sz="1800" b="1" dirty="0">
                <a:latin typeface="Myriad Pro SemiExt" panose="020B0505030403020204" pitchFamily="34" charset="0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Myriad Pro SemiExt" panose="020B0505030403020204" pitchFamily="34" charset="0"/>
              </a:rPr>
              <a:t>Acceptability</a:t>
            </a:r>
          </a:p>
        </p:txBody>
      </p:sp>
      <p:sp>
        <p:nvSpPr>
          <p:cNvPr id="54" name="Arrow: Left 53">
            <a:extLst>
              <a:ext uri="{FF2B5EF4-FFF2-40B4-BE49-F238E27FC236}">
                <a16:creationId xmlns:a16="http://schemas.microsoft.com/office/drawing/2014/main" id="{65F2465E-8423-4885-A620-AA57C4F00C39}"/>
              </a:ext>
            </a:extLst>
          </p:cNvPr>
          <p:cNvSpPr/>
          <p:nvPr/>
        </p:nvSpPr>
        <p:spPr>
          <a:xfrm>
            <a:off x="5975013" y="1861856"/>
            <a:ext cx="733806" cy="363474"/>
          </a:xfrm>
          <a:prstGeom prst="leftArrow">
            <a:avLst/>
          </a:prstGeom>
          <a:solidFill>
            <a:srgbClr val="A30134"/>
          </a:solidFill>
          <a:ln>
            <a:solidFill>
              <a:srgbClr val="A30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CBD6BC5-E50B-4BBF-AB61-A5C346F7414D}"/>
              </a:ext>
            </a:extLst>
          </p:cNvPr>
          <p:cNvSpPr txBox="1"/>
          <p:nvPr/>
        </p:nvSpPr>
        <p:spPr>
          <a:xfrm>
            <a:off x="6649286" y="4030759"/>
            <a:ext cx="1846532" cy="646331"/>
          </a:xfrm>
          <a:prstGeom prst="rect">
            <a:avLst/>
          </a:prstGeom>
          <a:solidFill>
            <a:srgbClr val="A301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Myriad Pro SemiExt" panose="020B0505030403020204" pitchFamily="34" charset="0"/>
              </a:rPr>
              <a:t>Administrative</a:t>
            </a:r>
            <a:r>
              <a:rPr lang="en-US" sz="1800" b="1" dirty="0">
                <a:latin typeface="Myriad Pro SemiExt" panose="020B0505030403020204" pitchFamily="34" charset="0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Myriad Pro SemiExt" panose="020B0505030403020204" pitchFamily="34" charset="0"/>
              </a:rPr>
              <a:t>Sustainability</a:t>
            </a:r>
          </a:p>
        </p:txBody>
      </p:sp>
      <p:sp>
        <p:nvSpPr>
          <p:cNvPr id="56" name="Arrow: Left 55">
            <a:extLst>
              <a:ext uri="{FF2B5EF4-FFF2-40B4-BE49-F238E27FC236}">
                <a16:creationId xmlns:a16="http://schemas.microsoft.com/office/drawing/2014/main" id="{4D920A7D-1AE0-4ABD-B5C7-8EDB41BE2585}"/>
              </a:ext>
            </a:extLst>
          </p:cNvPr>
          <p:cNvSpPr/>
          <p:nvPr/>
        </p:nvSpPr>
        <p:spPr>
          <a:xfrm>
            <a:off x="5915480" y="4150883"/>
            <a:ext cx="733806" cy="363474"/>
          </a:xfrm>
          <a:prstGeom prst="leftArrow">
            <a:avLst/>
          </a:prstGeom>
          <a:solidFill>
            <a:srgbClr val="A30134"/>
          </a:solidFill>
          <a:ln>
            <a:solidFill>
              <a:srgbClr val="A30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9E9FFF3-E823-418D-BFC7-E7E52B45C8B5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2442355" y="3256181"/>
            <a:ext cx="1429782" cy="754159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2A0DDD3-6A2A-4BFE-B21F-B596133E2992}"/>
              </a:ext>
            </a:extLst>
          </p:cNvPr>
          <p:cNvCxnSpPr>
            <a:cxnSpLocks/>
            <a:stCxn id="41" idx="3"/>
            <a:endCxn id="51" idx="2"/>
          </p:cNvCxnSpPr>
          <p:nvPr/>
        </p:nvCxnSpPr>
        <p:spPr>
          <a:xfrm>
            <a:off x="2442355" y="3256181"/>
            <a:ext cx="1151534" cy="4028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5656FEB-3C77-4E5E-9432-2036E95A807D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2442355" y="3256181"/>
            <a:ext cx="1836650" cy="662547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3164E29-18D9-4B14-81D5-4DA128020DB6}"/>
              </a:ext>
            </a:extLst>
          </p:cNvPr>
          <p:cNvCxnSpPr>
            <a:cxnSpLocks/>
            <a:stCxn id="42" idx="1"/>
            <a:endCxn id="51" idx="6"/>
          </p:cNvCxnSpPr>
          <p:nvPr/>
        </p:nvCxnSpPr>
        <p:spPr>
          <a:xfrm flipH="1" flipV="1">
            <a:off x="5171786" y="3260209"/>
            <a:ext cx="1158088" cy="15171"/>
          </a:xfrm>
          <a:prstGeom prst="straightConnector1">
            <a:avLst/>
          </a:prstGeom>
          <a:ln>
            <a:solidFill>
              <a:srgbClr val="A301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3rd">
            <a:extLst>
              <a:ext uri="{FF2B5EF4-FFF2-40B4-BE49-F238E27FC236}">
                <a16:creationId xmlns:a16="http://schemas.microsoft.com/office/drawing/2014/main" id="{2A5243D3-32AF-41C4-A41C-4CD0B0AE1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907" y="1040758"/>
            <a:ext cx="5486400" cy="545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7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ontent Placeholder 7">
            <a:extLst>
              <a:ext uri="{FF2B5EF4-FFF2-40B4-BE49-F238E27FC236}">
                <a16:creationId xmlns:a16="http://schemas.microsoft.com/office/drawing/2014/main" id="{569099E0-4542-4B7B-B97B-20094264B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735301"/>
              </p:ext>
            </p:extLst>
          </p:nvPr>
        </p:nvGraphicFramePr>
        <p:xfrm>
          <a:off x="3545082" y="4299890"/>
          <a:ext cx="1666130" cy="46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9" name="Diagram 38">
            <a:extLst>
              <a:ext uri="{FF2B5EF4-FFF2-40B4-BE49-F238E27FC236}">
                <a16:creationId xmlns:a16="http://schemas.microsoft.com/office/drawing/2014/main" id="{7DA89F08-0F39-41C0-A6D4-A8978FCE4D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802392"/>
              </p:ext>
            </p:extLst>
          </p:nvPr>
        </p:nvGraphicFramePr>
        <p:xfrm>
          <a:off x="3545082" y="1244041"/>
          <a:ext cx="1666130" cy="45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94066F6-D3B2-40AE-A164-D37580329A02}"/>
              </a:ext>
            </a:extLst>
          </p:cNvPr>
          <p:cNvSpPr/>
          <p:nvPr/>
        </p:nvSpPr>
        <p:spPr>
          <a:xfrm>
            <a:off x="463627" y="566636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A30134"/>
                </a:solidFill>
                <a:latin typeface="Myriad Pro SemiExt" panose="020B0505030403020204" pitchFamily="34" charset="0"/>
              </a:rPr>
              <a:t>Values</a:t>
            </a:r>
            <a:endParaRPr lang="en-US" sz="1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2EAC84-0160-4EFB-8C63-598C527B7D13}"/>
              </a:ext>
            </a:extLst>
          </p:cNvPr>
          <p:cNvSpPr/>
          <p:nvPr/>
        </p:nvSpPr>
        <p:spPr>
          <a:xfrm>
            <a:off x="463627" y="1285948"/>
            <a:ext cx="738641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Myriad Pro SemiExt" panose="020B0505030403020204" pitchFamily="34" charset="0"/>
              </a:rPr>
              <a:t>RESPONSIVENESS </a:t>
            </a:r>
            <a:r>
              <a:rPr lang="en-US" sz="2800" dirty="0">
                <a:latin typeface="Myriad Pro SemiExt" panose="020B0505030403020204" pitchFamily="34" charset="0"/>
              </a:rPr>
              <a:t>=</a:t>
            </a:r>
          </a:p>
          <a:p>
            <a:pPr>
              <a:buFont typeface="Wingdings" pitchFamily="2" charset="2"/>
              <a:buNone/>
            </a:pPr>
            <a:endParaRPr lang="en-US" sz="2400" dirty="0">
              <a:latin typeface="Myriad Pro SemiExt" panose="020B0505030403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yriad Pro SemiExt" panose="020B0505030403020204" pitchFamily="34" charset="0"/>
              </a:rPr>
              <a:t>Representation/Participation +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b="1" dirty="0">
              <a:latin typeface="Myriad Pro SemiExt" panose="020B0505030403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yriad Pro SemiExt" panose="020B0505030403020204" pitchFamily="34" charset="0"/>
              </a:rPr>
              <a:t>Efficiency/Professionalism +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b="1" dirty="0">
              <a:latin typeface="Myriad Pro SemiExt" panose="020B0505030403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yriad Pro SemiExt" panose="020B0505030403020204" pitchFamily="34" charset="0"/>
              </a:rPr>
              <a:t>Social Equity +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b="1" dirty="0">
              <a:latin typeface="Myriad Pro SemiExt" panose="020B0505030403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yriad Pro SemiExt" panose="020B0505030403020204" pitchFamily="34" charset="0"/>
              </a:rPr>
              <a:t>Individual Rights</a:t>
            </a:r>
          </a:p>
        </p:txBody>
      </p:sp>
    </p:spTree>
    <p:extLst>
      <p:ext uri="{BB962C8B-B14F-4D97-AF65-F5344CB8AC3E}">
        <p14:creationId xmlns:p14="http://schemas.microsoft.com/office/powerpoint/2010/main" val="43627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9">
            <a:extLst>
              <a:ext uri="{FF2B5EF4-FFF2-40B4-BE49-F238E27FC236}">
                <a16:creationId xmlns:a16="http://schemas.microsoft.com/office/drawing/2014/main" id="{44789717-DB4B-4C37-8662-19DD0F5B7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555467"/>
              </p:ext>
            </p:extLst>
          </p:nvPr>
        </p:nvGraphicFramePr>
        <p:xfrm>
          <a:off x="495300" y="1833487"/>
          <a:ext cx="8191741" cy="4275456"/>
        </p:xfrm>
        <a:graphic>
          <a:graphicData uri="http://schemas.openxmlformats.org/drawingml/2006/table">
            <a:tbl>
              <a:tblPr/>
              <a:tblGrid>
                <a:gridCol w="185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8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Game/allocation of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Problem Solving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Players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Representatives/trustees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Experts-trustees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Conversation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“What do you hear?”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Passion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Dreams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Stories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CAO and Senior Staff in the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GAP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Electeds*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“What do you know?”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Plans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30134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 Reports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Pieces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Intangible: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Interests and symbols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Tangible: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Information; money, people,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Currency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Power (stories), loyalty, trust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Knowledge (deeds)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Dynamics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9B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Constructive conflict, compromise,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 SemiExt" panose="020B0505030403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949B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SemiExt" panose="020B0505030403020204" pitchFamily="34" charset="0"/>
                        </a:rPr>
                        <a:t>Predictability, cooperation, continuity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EAC50B-47DC-4C7A-AD67-73D2EFBD81FF}"/>
              </a:ext>
            </a:extLst>
          </p:cNvPr>
          <p:cNvSpPr txBox="1"/>
          <p:nvPr/>
        </p:nvSpPr>
        <p:spPr>
          <a:xfrm>
            <a:off x="2352907" y="1509126"/>
            <a:ext cx="6334134" cy="307777"/>
          </a:xfrm>
          <a:prstGeom prst="rect">
            <a:avLst/>
          </a:prstGeom>
          <a:solidFill>
            <a:srgbClr val="A30134"/>
          </a:solidFill>
          <a:ln>
            <a:solidFill>
              <a:srgbClr val="A3013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yriad Pro SemiExt" panose="020B0505030403020204" pitchFamily="34" charset="0"/>
              </a:rPr>
              <a:t>       </a:t>
            </a:r>
            <a:r>
              <a:rPr lang="en-US" sz="1300" dirty="0">
                <a:solidFill>
                  <a:schemeClr val="bg1"/>
                </a:solidFill>
                <a:latin typeface="Myriad Pro SemiExt" panose="020B0505030403020204" pitchFamily="34" charset="0"/>
              </a:rPr>
              <a:t>Political Acceptability                                                       Administrative Sustainability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00CBEDE-E405-4AAA-9C32-6003B9A77984}"/>
              </a:ext>
            </a:extLst>
          </p:cNvPr>
          <p:cNvCxnSpPr>
            <a:cxnSpLocks/>
          </p:cNvCxnSpPr>
          <p:nvPr/>
        </p:nvCxnSpPr>
        <p:spPr bwMode="auto">
          <a:xfrm>
            <a:off x="4750416" y="1648521"/>
            <a:ext cx="146081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BA2755D-01F5-499F-AEAE-6220A9A98DD7}"/>
              </a:ext>
            </a:extLst>
          </p:cNvPr>
          <p:cNvSpPr/>
          <p:nvPr/>
        </p:nvSpPr>
        <p:spPr>
          <a:xfrm>
            <a:off x="463627" y="566636"/>
            <a:ext cx="42498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30134"/>
                </a:solidFill>
                <a:latin typeface="Myriad Pro SemiExt" panose="020B0505030403020204" pitchFamily="34" charset="0"/>
              </a:rPr>
              <a:t>Characteristics of</a:t>
            </a:r>
          </a:p>
          <a:p>
            <a:r>
              <a:rPr lang="en-US" sz="2400" b="1" dirty="0">
                <a:solidFill>
                  <a:srgbClr val="A30134"/>
                </a:solidFill>
                <a:latin typeface="Myriad Pro SemiExt" panose="020B0505030403020204" pitchFamily="34" charset="0"/>
              </a:rPr>
              <a:t>Politics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55329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ontent Placeholder 7">
            <a:extLst>
              <a:ext uri="{FF2B5EF4-FFF2-40B4-BE49-F238E27FC236}">
                <a16:creationId xmlns:a16="http://schemas.microsoft.com/office/drawing/2014/main" id="{569099E0-4542-4B7B-B97B-20094264B878}"/>
              </a:ext>
            </a:extLst>
          </p:cNvPr>
          <p:cNvGraphicFramePr>
            <a:graphicFrameLocks/>
          </p:cNvGraphicFramePr>
          <p:nvPr/>
        </p:nvGraphicFramePr>
        <p:xfrm>
          <a:off x="3545082" y="4299890"/>
          <a:ext cx="1666130" cy="46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9" name="Diagram 38">
            <a:extLst>
              <a:ext uri="{FF2B5EF4-FFF2-40B4-BE49-F238E27FC236}">
                <a16:creationId xmlns:a16="http://schemas.microsoft.com/office/drawing/2014/main" id="{7DA89F08-0F39-41C0-A6D4-A8978FCE4DCB}"/>
              </a:ext>
            </a:extLst>
          </p:cNvPr>
          <p:cNvGraphicFramePr/>
          <p:nvPr/>
        </p:nvGraphicFramePr>
        <p:xfrm>
          <a:off x="3545082" y="1244041"/>
          <a:ext cx="1666130" cy="45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94066F6-D3B2-40AE-A164-D37580329A02}"/>
              </a:ext>
            </a:extLst>
          </p:cNvPr>
          <p:cNvSpPr/>
          <p:nvPr/>
        </p:nvSpPr>
        <p:spPr>
          <a:xfrm>
            <a:off x="463630" y="566636"/>
            <a:ext cx="3538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A30134"/>
                </a:solidFill>
                <a:latin typeface="Myriad Pro SemiExt" panose="020B0505030403020204" pitchFamily="34" charset="0"/>
              </a:rPr>
              <a:t>Facilitating Roles</a:t>
            </a: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52DD9-8C78-4909-82E9-3C763432218D}"/>
              </a:ext>
            </a:extLst>
          </p:cNvPr>
          <p:cNvSpPr txBox="1"/>
          <p:nvPr/>
        </p:nvSpPr>
        <p:spPr>
          <a:xfrm>
            <a:off x="479513" y="1282392"/>
            <a:ext cx="8006565" cy="460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latin typeface="Myriad Pro SemiExt" panose="020B0505030403020204" pitchFamily="34" charset="0"/>
              </a:rPr>
              <a:t>Translate</a:t>
            </a:r>
            <a:r>
              <a:rPr lang="en-US" sz="3200" dirty="0">
                <a:latin typeface="Myriad Pro SemiExt" panose="020B0505030403020204" pitchFamily="34" charset="0"/>
              </a:rPr>
              <a:t> the logic of politics and administration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Myriad Pro SemiExt" panose="020B050503040302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latin typeface="Myriad Pro SemiExt" panose="020B0505030403020204" pitchFamily="34" charset="0"/>
              </a:rPr>
              <a:t>Bridge </a:t>
            </a:r>
            <a:r>
              <a:rPr lang="en-US" sz="3200" dirty="0">
                <a:latin typeface="Myriad Pro SemiExt" panose="020B0505030403020204" pitchFamily="34" charset="0"/>
              </a:rPr>
              <a:t>the gap between what is politically acceptable and administratively sustainable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Myriad Pro SemiExt" panose="020B050503040302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latin typeface="Myriad Pro SemiExt" panose="020B0505030403020204" pitchFamily="34" charset="0"/>
              </a:rPr>
              <a:t>Align</a:t>
            </a:r>
          </a:p>
          <a:p>
            <a:pPr marL="914400" lvl="1" indent="-31750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Staff priorities with governing body goals</a:t>
            </a:r>
          </a:p>
          <a:p>
            <a:pPr marL="914400" lvl="1" indent="-31750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-US" sz="2400" dirty="0">
                <a:solidFill>
                  <a:schemeClr val="tx1"/>
                </a:solidFill>
                <a:latin typeface="Myriad Pro SemiExt" panose="020B0505030403020204" pitchFamily="34" charset="0"/>
              </a:rPr>
              <a:t>Governing body and staff expectations</a:t>
            </a:r>
            <a:endParaRPr lang="en-US" sz="1800" kern="1200" dirty="0">
              <a:solidFill>
                <a:schemeClr val="tx1"/>
              </a:solidFill>
              <a:latin typeface="Myriad Pro SemiExt" panose="020B0505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0217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396</Words>
  <Application>Microsoft Office PowerPoint</Application>
  <PresentationFormat>On-screen Show (4:3)</PresentationFormat>
  <Paragraphs>99</Paragraphs>
  <Slides>11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 SemiExt</vt:lpstr>
      <vt:lpstr>PT Sans</vt:lpstr>
      <vt:lpstr>Wingdings</vt:lpstr>
      <vt:lpstr>Simple Light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Nalbandian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Valerie Smith</dc:creator>
  <cp:lastModifiedBy>Valerie Smith</cp:lastModifiedBy>
  <cp:revision>28</cp:revision>
  <dcterms:modified xsi:type="dcterms:W3CDTF">2019-06-11T11:45:50Z</dcterms:modified>
</cp:coreProperties>
</file>